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3" r:id="rId3"/>
    <p:sldId id="373" r:id="rId4"/>
    <p:sldId id="374" r:id="rId5"/>
    <p:sldId id="371" r:id="rId6"/>
    <p:sldId id="375" r:id="rId7"/>
    <p:sldId id="361" r:id="rId8"/>
    <p:sldId id="307" r:id="rId9"/>
    <p:sldId id="334" r:id="rId10"/>
    <p:sldId id="335" r:id="rId11"/>
    <p:sldId id="340" r:id="rId12"/>
    <p:sldId id="311" r:id="rId13"/>
    <p:sldId id="338" r:id="rId14"/>
    <p:sldId id="312" r:id="rId15"/>
    <p:sldId id="314" r:id="rId16"/>
    <p:sldId id="377" r:id="rId17"/>
    <p:sldId id="320" r:id="rId18"/>
    <p:sldId id="315" r:id="rId19"/>
    <p:sldId id="313" r:id="rId20"/>
    <p:sldId id="336" r:id="rId21"/>
    <p:sldId id="337" r:id="rId22"/>
    <p:sldId id="317" r:id="rId23"/>
    <p:sldId id="318" r:id="rId24"/>
    <p:sldId id="352" r:id="rId25"/>
    <p:sldId id="322" r:id="rId26"/>
    <p:sldId id="321" r:id="rId27"/>
    <p:sldId id="319" r:id="rId28"/>
    <p:sldId id="323" r:id="rId29"/>
    <p:sldId id="339" r:id="rId30"/>
    <p:sldId id="341" r:id="rId31"/>
    <p:sldId id="325" r:id="rId32"/>
    <p:sldId id="328" r:id="rId33"/>
    <p:sldId id="327" r:id="rId34"/>
    <p:sldId id="378" r:id="rId35"/>
    <p:sldId id="379" r:id="rId36"/>
    <p:sldId id="381" r:id="rId37"/>
    <p:sldId id="380" r:id="rId38"/>
    <p:sldId id="348" r:id="rId39"/>
    <p:sldId id="349" r:id="rId40"/>
    <p:sldId id="350" r:id="rId41"/>
    <p:sldId id="382" r:id="rId42"/>
    <p:sldId id="383" r:id="rId43"/>
    <p:sldId id="351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C21DC"/>
    <a:srgbClr val="FF0066"/>
    <a:srgbClr val="FF3300"/>
    <a:srgbClr val="00FF00"/>
    <a:srgbClr val="99CC00"/>
    <a:srgbClr val="FFFFFF"/>
    <a:srgbClr val="FF0000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67" autoAdjust="0"/>
    <p:restoredTop sz="90929"/>
  </p:normalViewPr>
  <p:slideViewPr>
    <p:cSldViewPr snapToGrid="0" showGuides="1">
      <p:cViewPr varScale="1">
        <p:scale>
          <a:sx n="85" d="100"/>
          <a:sy n="85" d="100"/>
        </p:scale>
        <p:origin x="-828" y="-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-1680" y="-6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4F7EC97-989E-4EF3-A781-12E35F77E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232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2B615820-704C-445F-88FB-3694A7CC3D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8361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4CCF0-A331-4895-9763-01CAE3620EEF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468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615820-704C-445F-88FB-3694A7CC3D7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058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615820-704C-445F-88FB-3694A7CC3D7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058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615820-704C-445F-88FB-3694A7CC3D7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0586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615820-704C-445F-88FB-3694A7CC3D7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058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615820-704C-445F-88FB-3694A7CC3D7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058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 b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1C21DC"/>
            </a:gs>
            <a:gs pos="100000">
              <a:srgbClr val="0D0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  Second level</a:t>
            </a:r>
          </a:p>
          <a:p>
            <a:pPr lvl="2"/>
            <a:r>
              <a:rPr lang="en-US" smtClean="0"/>
              <a:t>   Third level</a:t>
            </a:r>
          </a:p>
          <a:p>
            <a:pPr lvl="3"/>
            <a:r>
              <a:rPr lang="en-US" smtClean="0"/>
              <a:t>   Fourth level</a:t>
            </a:r>
          </a:p>
          <a:p>
            <a:pPr lvl="4"/>
            <a:r>
              <a:rPr lang="en-US" smtClean="0"/>
              <a:t>   Fifth level</a:t>
            </a:r>
          </a:p>
        </p:txBody>
      </p:sp>
      <p:sp>
        <p:nvSpPr>
          <p:cNvPr id="719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588125"/>
            <a:ext cx="77724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 dirty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Santa Cruz County Planning Department</a:t>
            </a:r>
            <a:endParaRPr lang="en-US" sz="14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&amp;esrc=s&amp;frm=1&amp;source=images&amp;cd=&amp;cad=rja&amp;uact=8&amp;ved=0CAcQjRxqFQoTCLqC8r66_McCFYHygAodMywO1Q&amp;url=http://www.ez-dumpster.ca/&amp;psig=AFQjCNFTY1ECyZV7MeC0-YtWTjbMb7yp2A&amp;ust=144252390441151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duharriet@ci.capitola.ca.us" TargetMode="External"/><Relationship Id="rId2" Type="http://schemas.openxmlformats.org/officeDocument/2006/relationships/hyperlink" Target="mailto:bvanson@ci.capitola.ca.u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Kent.Edler@santacruzcounty.us" TargetMode="External"/><Relationship Id="rId5" Type="http://schemas.openxmlformats.org/officeDocument/2006/relationships/hyperlink" Target="mailto:kjones@scottsvalley.org" TargetMode="External"/><Relationship Id="rId4" Type="http://schemas.openxmlformats.org/officeDocument/2006/relationships/hyperlink" Target="mailto:Atopp@cityofsantacruz.com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s://www.google.com/url?sa=i&amp;rct=j&amp;q=&amp;esrc=s&amp;frm=1&amp;source=images&amp;cd=&amp;ved=0CAcQjRxqFQoTCMSknoWm6McCFcHzgAodDGgJQw&amp;url=https://www.northglenn.org/stormwater&amp;psig=AFQjCNHbWfHic61A9hNoeP2WJOxCYzDm3g&amp;ust=144183119797433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5689600"/>
            <a:ext cx="7800975" cy="4603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Stormwater Pollution Control Training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(AKA Wet Weather 101)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 smtClean="0"/>
              <a:t>September 2015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08480" y="2106982"/>
            <a:ext cx="5374640" cy="358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1" y="60823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Kent Edler, Senior Civil </a:t>
            </a:r>
            <a:r>
              <a:rPr lang="en-US" sz="1800" dirty="0" smtClean="0">
                <a:solidFill>
                  <a:srgbClr val="FFFFFF"/>
                </a:solidFill>
              </a:rPr>
              <a:t>Engineer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County of Santa Cruz Planning Department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3588" y="339725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Erosion and Sediment Control</a:t>
            </a:r>
          </a:p>
        </p:txBody>
      </p:sp>
      <p:sp>
        <p:nvSpPr>
          <p:cNvPr id="38915" name="Text Box 1027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8916" name="Rectangle 1029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7" name="Text Box 1030"/>
          <p:cNvSpPr txBox="1">
            <a:spLocks noChangeArrowheads="1"/>
          </p:cNvSpPr>
          <p:nvPr/>
        </p:nvSpPr>
        <p:spPr bwMode="auto">
          <a:xfrm>
            <a:off x="300038" y="1603375"/>
            <a:ext cx="8572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spcBef>
                <a:spcPct val="50000"/>
              </a:spcBef>
            </a:pPr>
            <a:endParaRPr lang="en-US"/>
          </a:p>
          <a:p>
            <a:pPr marL="341313" indent="-341313">
              <a:spcBef>
                <a:spcPct val="50000"/>
              </a:spcBef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pic>
        <p:nvPicPr>
          <p:cNvPr id="38918" name="Picture 103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63650" y="1109663"/>
            <a:ext cx="6616700" cy="49625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930900" y="1452563"/>
            <a:ext cx="1720850" cy="1023937"/>
            <a:chOff x="5930900" y="1452563"/>
            <a:chExt cx="1720850" cy="1023937"/>
          </a:xfrm>
        </p:grpSpPr>
        <p:sp>
          <p:nvSpPr>
            <p:cNvPr id="38919" name="Text Box 1035"/>
            <p:cNvSpPr txBox="1">
              <a:spLocks noChangeArrowheads="1"/>
            </p:cNvSpPr>
            <p:nvPr/>
          </p:nvSpPr>
          <p:spPr bwMode="auto">
            <a:xfrm>
              <a:off x="5930900" y="1452563"/>
              <a:ext cx="17208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solidFill>
                    <a:srgbClr val="FF0000"/>
                  </a:solidFill>
                </a:rPr>
                <a:t>Erosion Control</a:t>
              </a:r>
            </a:p>
          </p:txBody>
        </p:sp>
        <p:sp>
          <p:nvSpPr>
            <p:cNvPr id="38920" name="Line 1036"/>
            <p:cNvSpPr>
              <a:spLocks noChangeShapeType="1"/>
            </p:cNvSpPr>
            <p:nvPr/>
          </p:nvSpPr>
          <p:spPr bwMode="auto">
            <a:xfrm>
              <a:off x="6964363" y="1800225"/>
              <a:ext cx="292100" cy="6762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13163" y="1254125"/>
            <a:ext cx="2397125" cy="1676400"/>
            <a:chOff x="3713163" y="1254125"/>
            <a:chExt cx="2397125" cy="1676400"/>
          </a:xfrm>
        </p:grpSpPr>
        <p:sp>
          <p:nvSpPr>
            <p:cNvPr id="38921" name="Text Box 1037"/>
            <p:cNvSpPr txBox="1">
              <a:spLocks noChangeArrowheads="1"/>
            </p:cNvSpPr>
            <p:nvPr/>
          </p:nvSpPr>
          <p:spPr bwMode="auto">
            <a:xfrm>
              <a:off x="4258491" y="1254125"/>
              <a:ext cx="185179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solidFill>
                    <a:srgbClr val="FF0000"/>
                  </a:solidFill>
                </a:rPr>
                <a:t>Sediment Control</a:t>
              </a:r>
            </a:p>
          </p:txBody>
        </p:sp>
        <p:sp>
          <p:nvSpPr>
            <p:cNvPr id="38922" name="Line 1038"/>
            <p:cNvSpPr>
              <a:spLocks noChangeShapeType="1"/>
            </p:cNvSpPr>
            <p:nvPr/>
          </p:nvSpPr>
          <p:spPr bwMode="auto">
            <a:xfrm>
              <a:off x="5140325" y="1577975"/>
              <a:ext cx="157163" cy="12001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23" name="Line 1039"/>
            <p:cNvSpPr>
              <a:spLocks noChangeShapeType="1"/>
            </p:cNvSpPr>
            <p:nvPr/>
          </p:nvSpPr>
          <p:spPr bwMode="auto">
            <a:xfrm flipH="1">
              <a:off x="3713163" y="1568450"/>
              <a:ext cx="1390650" cy="13620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33257" y="3714750"/>
            <a:ext cx="2056493" cy="1866900"/>
            <a:chOff x="4833257" y="3714750"/>
            <a:chExt cx="2056493" cy="1866900"/>
          </a:xfrm>
        </p:grpSpPr>
        <p:sp>
          <p:nvSpPr>
            <p:cNvPr id="38924" name="Line 1040"/>
            <p:cNvSpPr>
              <a:spLocks noChangeShapeType="1"/>
            </p:cNvSpPr>
            <p:nvPr/>
          </p:nvSpPr>
          <p:spPr bwMode="auto">
            <a:xfrm flipH="1">
              <a:off x="5019675" y="4341813"/>
              <a:ext cx="892175" cy="1239837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25" name="Text Box 1041"/>
            <p:cNvSpPr txBox="1">
              <a:spLocks noChangeArrowheads="1"/>
            </p:cNvSpPr>
            <p:nvPr/>
          </p:nvSpPr>
          <p:spPr bwMode="auto">
            <a:xfrm>
              <a:off x="4833257" y="3714750"/>
              <a:ext cx="205649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solidFill>
                    <a:srgbClr val="FFFF00"/>
                  </a:solidFill>
                </a:rPr>
                <a:t>Drainage and Sediment Control</a:t>
              </a:r>
            </a:p>
          </p:txBody>
        </p:sp>
      </p:grpSp>
      <p:sp>
        <p:nvSpPr>
          <p:cNvPr id="5" name="Cloud Callout 4"/>
          <p:cNvSpPr/>
          <p:nvPr/>
        </p:nvSpPr>
        <p:spPr bwMode="auto">
          <a:xfrm rot="21137748" flipH="1">
            <a:off x="1990603" y="1359167"/>
            <a:ext cx="1483186" cy="912223"/>
          </a:xfrm>
          <a:prstGeom prst="cloudCallout">
            <a:avLst/>
          </a:prstGeom>
          <a:solidFill>
            <a:schemeClr val="tx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5863" y="1423402"/>
            <a:ext cx="620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47700" y="2351088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Good, The Bad and the Ugly</a:t>
            </a:r>
          </a:p>
        </p:txBody>
      </p:sp>
      <p:sp>
        <p:nvSpPr>
          <p:cNvPr id="39939" name="Text Box 1027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9940" name="Text Box 1028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39941" name="Rectangle 1029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Good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0966" name="Picture 7" descr="H:\My Documents1\My Pictures\Erosion Control\Boushmaha\My Pictures0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9138" y="1200150"/>
            <a:ext cx="77438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Good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990" name="Picture 7" descr="S:\Environmental\_APN Project Listing\106-211-26 106 Raptor\IMG_5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988" y="1087438"/>
            <a:ext cx="7618412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Good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0400" y="1119188"/>
            <a:ext cx="79597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Good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9" descr="IMG_0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5525" y="1051561"/>
            <a:ext cx="7459579" cy="5594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Good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" name="Picture 6" descr="IMG_2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" y="1655140"/>
            <a:ext cx="8787865" cy="3577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3157" y="5871411"/>
            <a:ext cx="1751799" cy="584775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Sediment Basin / Sediment Control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069432" y="3830855"/>
            <a:ext cx="86627" cy="20405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494420" y="6043061"/>
            <a:ext cx="1772653" cy="338554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Drainage Control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4437246" y="2916456"/>
            <a:ext cx="1636295" cy="31474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076875" y="5473566"/>
            <a:ext cx="1772653" cy="338554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Erosion Control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3003082" y="2743200"/>
            <a:ext cx="912797" cy="27415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10664" y="1711693"/>
            <a:ext cx="1751799" cy="338554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Covered Stockpile</a:t>
            </a:r>
            <a:endParaRPr lang="en-US" sz="1600" dirty="0" smtClean="0">
              <a:solidFill>
                <a:schemeClr val="bg2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>
            <a:off x="1586564" y="2050247"/>
            <a:ext cx="40106" cy="8662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Good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086" name="AutoShape 6" descr="https://owa/exchange/PLNErosion.Control/Inbox/Hartmann%20Residence.EML/1_multipart_xF8FF_5_PA190267.JPG/C58EA28C-18C0-4a97-9AF2-036E93DDAFB3/PA190267.JPG?attach=1"/>
          <p:cNvSpPr>
            <a:spLocks noChangeAspect="1" noChangeArrowheads="1"/>
          </p:cNvSpPr>
          <p:nvPr/>
        </p:nvSpPr>
        <p:spPr bwMode="auto">
          <a:xfrm>
            <a:off x="325438" y="246063"/>
            <a:ext cx="8493125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6087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50913" y="1079500"/>
            <a:ext cx="7286625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Sorta Good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16000" y="1133475"/>
            <a:ext cx="718185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Bad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2638" y="1200150"/>
            <a:ext cx="7715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Oval 8"/>
          <p:cNvSpPr>
            <a:spLocks noChangeArrowheads="1"/>
          </p:cNvSpPr>
          <p:nvPr/>
        </p:nvSpPr>
        <p:spPr bwMode="auto">
          <a:xfrm>
            <a:off x="2863850" y="4060825"/>
            <a:ext cx="1614488" cy="9413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09822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</a:rPr>
              <a:t>Stormwater</a:t>
            </a:r>
            <a:r>
              <a:rPr lang="en-US" sz="3600" dirty="0" smtClean="0">
                <a:solidFill>
                  <a:srgbClr val="FFFF00"/>
                </a:solidFill>
              </a:rPr>
              <a:t> Pollution / Erosion and Sediment Control Overview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85800" y="2656523"/>
            <a:ext cx="8001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What is </a:t>
            </a:r>
            <a:r>
              <a:rPr lang="en-US" sz="2800" b="1" dirty="0" err="1" smtClean="0">
                <a:latin typeface="Arial" charset="0"/>
                <a:cs typeface="Arial" charset="0"/>
              </a:rPr>
              <a:t>stormwater</a:t>
            </a:r>
            <a:r>
              <a:rPr lang="en-US" sz="2800" b="1" dirty="0" smtClean="0">
                <a:latin typeface="Arial" charset="0"/>
                <a:cs typeface="Arial" charset="0"/>
              </a:rPr>
              <a:t> pollution control?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Why </a:t>
            </a:r>
            <a:r>
              <a:rPr lang="en-US" sz="2800" b="1" dirty="0">
                <a:latin typeface="Arial" charset="0"/>
                <a:cs typeface="Arial" charset="0"/>
              </a:rPr>
              <a:t>it’s important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Examples  </a:t>
            </a:r>
            <a:r>
              <a:rPr lang="en-US" sz="2800" b="1" dirty="0">
                <a:latin typeface="Arial" charset="0"/>
                <a:cs typeface="Arial" charset="0"/>
              </a:rPr>
              <a:t>concepts to stay in compliance</a:t>
            </a:r>
          </a:p>
          <a:p>
            <a:pPr marL="341313" indent="-341313">
              <a:spcBef>
                <a:spcPct val="50000"/>
              </a:spcBef>
            </a:pPr>
            <a:endParaRPr lang="en-US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Bad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9158" name="Picture 7" descr="S:\Environmental\_APN Project Listing\057-201-04 651 Swanton View\Deutsch 057-201-04013[1]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4688" y="1352550"/>
            <a:ext cx="8012112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Bad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0182" name="Picture 7" descr="S:\Environmental\_APN Project Listing\040-052-09 7120 Oakridge\adu 3 074[1]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25538" y="1139825"/>
            <a:ext cx="7085012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Bad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1206" name="Picture 7" descr="C:\Documents and Settings\pln953\Desktop\PA18009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7913" y="1112838"/>
            <a:ext cx="7135812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Bad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2230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0075" y="1150938"/>
            <a:ext cx="792162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Bad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3254" name="Picture 7" descr="S:\Environmental\Digital Photo Library\107-331-01_101 Allan Lane\11-19-07\101_009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6800" y="1068388"/>
            <a:ext cx="7216775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 bwMode="auto">
          <a:xfrm>
            <a:off x="3190240" y="2834640"/>
            <a:ext cx="4836160" cy="3657600"/>
          </a:xfrm>
          <a:custGeom>
            <a:avLst/>
            <a:gdLst>
              <a:gd name="connsiteX0" fmla="*/ 3180080 w 4836160"/>
              <a:gd name="connsiteY0" fmla="*/ 0 h 3657600"/>
              <a:gd name="connsiteX1" fmla="*/ 3169920 w 4836160"/>
              <a:gd name="connsiteY1" fmla="*/ 162560 h 3657600"/>
              <a:gd name="connsiteX2" fmla="*/ 2824480 w 4836160"/>
              <a:gd name="connsiteY2" fmla="*/ 274320 h 3657600"/>
              <a:gd name="connsiteX3" fmla="*/ 2661920 w 4836160"/>
              <a:gd name="connsiteY3" fmla="*/ 325120 h 3657600"/>
              <a:gd name="connsiteX4" fmla="*/ 2631440 w 4836160"/>
              <a:gd name="connsiteY4" fmla="*/ 629920 h 3657600"/>
              <a:gd name="connsiteX5" fmla="*/ 2763520 w 4836160"/>
              <a:gd name="connsiteY5" fmla="*/ 853440 h 3657600"/>
              <a:gd name="connsiteX6" fmla="*/ 3098800 w 4836160"/>
              <a:gd name="connsiteY6" fmla="*/ 1330960 h 3657600"/>
              <a:gd name="connsiteX7" fmla="*/ 4064000 w 4836160"/>
              <a:gd name="connsiteY7" fmla="*/ 2611120 h 3657600"/>
              <a:gd name="connsiteX8" fmla="*/ 4836160 w 4836160"/>
              <a:gd name="connsiteY8" fmla="*/ 3657600 h 3657600"/>
              <a:gd name="connsiteX9" fmla="*/ 0 w 4836160"/>
              <a:gd name="connsiteY9" fmla="*/ 3616960 h 3657600"/>
              <a:gd name="connsiteX10" fmla="*/ 477520 w 4836160"/>
              <a:gd name="connsiteY10" fmla="*/ 1361440 h 3657600"/>
              <a:gd name="connsiteX11" fmla="*/ 660400 w 4836160"/>
              <a:gd name="connsiteY11" fmla="*/ 853440 h 3657600"/>
              <a:gd name="connsiteX12" fmla="*/ 1046480 w 4836160"/>
              <a:gd name="connsiteY12" fmla="*/ 548640 h 3657600"/>
              <a:gd name="connsiteX13" fmla="*/ 1859280 w 4836160"/>
              <a:gd name="connsiteY13" fmla="*/ 284480 h 3657600"/>
              <a:gd name="connsiteX14" fmla="*/ 3180080 w 4836160"/>
              <a:gd name="connsiteY1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36160" h="3657600">
                <a:moveTo>
                  <a:pt x="3180080" y="0"/>
                </a:moveTo>
                <a:lnTo>
                  <a:pt x="3169920" y="162560"/>
                </a:lnTo>
                <a:lnTo>
                  <a:pt x="2824480" y="274320"/>
                </a:lnTo>
                <a:lnTo>
                  <a:pt x="2661920" y="325120"/>
                </a:lnTo>
                <a:lnTo>
                  <a:pt x="2631440" y="629920"/>
                </a:lnTo>
                <a:lnTo>
                  <a:pt x="2763520" y="853440"/>
                </a:lnTo>
                <a:lnTo>
                  <a:pt x="3098800" y="1330960"/>
                </a:lnTo>
                <a:lnTo>
                  <a:pt x="4064000" y="2611120"/>
                </a:lnTo>
                <a:lnTo>
                  <a:pt x="4836160" y="3657600"/>
                </a:lnTo>
                <a:lnTo>
                  <a:pt x="0" y="3616960"/>
                </a:lnTo>
                <a:lnTo>
                  <a:pt x="477520" y="1361440"/>
                </a:lnTo>
                <a:lnTo>
                  <a:pt x="660400" y="853440"/>
                </a:lnTo>
                <a:lnTo>
                  <a:pt x="1046480" y="548640"/>
                </a:lnTo>
                <a:lnTo>
                  <a:pt x="1859280" y="284480"/>
                </a:lnTo>
                <a:lnTo>
                  <a:pt x="3180080" y="0"/>
                </a:lnTo>
                <a:close/>
              </a:path>
            </a:pathLst>
          </a:custGeom>
          <a:solidFill>
            <a:schemeClr val="tx1">
              <a:lumMod val="85000"/>
              <a:alpha val="62000"/>
            </a:schemeClr>
          </a:solidFill>
          <a:ln w="254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86234" y="4325332"/>
            <a:ext cx="1344270" cy="1357281"/>
            <a:chOff x="1986234" y="4325332"/>
            <a:chExt cx="1344270" cy="1357281"/>
          </a:xfrm>
        </p:grpSpPr>
        <p:sp>
          <p:nvSpPr>
            <p:cNvPr id="3" name="Rectangle 2"/>
            <p:cNvSpPr/>
            <p:nvPr/>
          </p:nvSpPr>
          <p:spPr bwMode="auto">
            <a:xfrm rot="21005402">
              <a:off x="2408817" y="4325332"/>
              <a:ext cx="773611" cy="3265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18233591">
              <a:off x="1798059" y="4608104"/>
              <a:ext cx="773611" cy="3265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 rot="12786919">
              <a:off x="1986234" y="5128190"/>
              <a:ext cx="769354" cy="3265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 rot="11225962">
              <a:off x="2561150" y="5356041"/>
              <a:ext cx="769354" cy="3265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 flipV="1">
            <a:off x="2386486" y="4193282"/>
            <a:ext cx="606820" cy="407226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1C21DC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3526971" y="4359255"/>
            <a:ext cx="2821578" cy="68300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Could be Better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4278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9488" y="1163638"/>
            <a:ext cx="7180262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Ugly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5302" name="Picture 7" descr="S:\Environmental\Digital Photo Library\102-011-08_4625 N Rodeo Gulch\10-21-2009\102-011-08-kme-10-21-2009-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22363" y="1077913"/>
            <a:ext cx="6965950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Ugly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6326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8338" y="1187450"/>
            <a:ext cx="78946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Really, Really Ugly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7350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4538" y="1133475"/>
            <a:ext cx="7870825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The Really, Really Ugly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8374" name="Group 9"/>
          <p:cNvGrpSpPr>
            <a:grpSpLocks/>
          </p:cNvGrpSpPr>
          <p:nvPr/>
        </p:nvGrpSpPr>
        <p:grpSpPr bwMode="auto">
          <a:xfrm>
            <a:off x="1785938" y="1082675"/>
            <a:ext cx="7146925" cy="2617788"/>
            <a:chOff x="373" y="686"/>
            <a:chExt cx="4858" cy="1903"/>
          </a:xfrm>
        </p:grpSpPr>
        <p:pic>
          <p:nvPicPr>
            <p:cNvPr id="58380" name="Picture 7" descr="S:\Environmental\_APN Project Listing\066-251-13_Mt. Hermon Field House\Mt. Hermon 10-19-04\My Pictures_0002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73" y="686"/>
              <a:ext cx="2855" cy="1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81" name="Picture 8" descr="S:\Environmental\_APN Project Listing\066-251-13_Mt. Hermon Field House\Mt. Hermon 10-19-04\My Pictures_0001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490" y="736"/>
              <a:ext cx="2741" cy="1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8375" name="Group 12"/>
          <p:cNvGrpSpPr>
            <a:grpSpLocks/>
          </p:cNvGrpSpPr>
          <p:nvPr/>
        </p:nvGrpSpPr>
        <p:grpSpPr bwMode="auto">
          <a:xfrm>
            <a:off x="2741613" y="3911600"/>
            <a:ext cx="5083175" cy="2563813"/>
            <a:chOff x="1507" y="2236"/>
            <a:chExt cx="3202" cy="1615"/>
          </a:xfrm>
        </p:grpSpPr>
        <p:pic>
          <p:nvPicPr>
            <p:cNvPr id="58378" name="Picture 10" descr="S:\Environmental\_APN Project Listing\066-251-13_Mt. Hermon Field House\Mt. Hermon 11-23-04\My Pictures_0001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482" y="2236"/>
              <a:ext cx="2227" cy="1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79" name="Picture 11" descr="S:\Environmental\_APN Project Listing\066-251-13_Mt. Hermon Field House\Mt. Hermon 11-23-04\My Pictures_0002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507" y="2327"/>
              <a:ext cx="2286" cy="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76" name="Text Box 13"/>
          <p:cNvSpPr txBox="1">
            <a:spLocks noChangeArrowheads="1"/>
          </p:cNvSpPr>
          <p:nvPr/>
        </p:nvSpPr>
        <p:spPr bwMode="auto">
          <a:xfrm>
            <a:off x="0" y="1746250"/>
            <a:ext cx="1649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10-19-2004</a:t>
            </a:r>
          </a:p>
        </p:txBody>
      </p:sp>
      <p:sp>
        <p:nvSpPr>
          <p:cNvPr id="58377" name="Text Box 14"/>
          <p:cNvSpPr txBox="1">
            <a:spLocks noChangeArrowheads="1"/>
          </p:cNvSpPr>
          <p:nvPr/>
        </p:nvSpPr>
        <p:spPr bwMode="auto">
          <a:xfrm>
            <a:off x="179388" y="4962525"/>
            <a:ext cx="1649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11-23-2004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36688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What is </a:t>
            </a:r>
            <a:r>
              <a:rPr lang="en-US" sz="4800" dirty="0" err="1" smtClean="0">
                <a:solidFill>
                  <a:srgbClr val="FFFF00"/>
                </a:solidFill>
              </a:rPr>
              <a:t>Stormwater</a:t>
            </a:r>
            <a:r>
              <a:rPr lang="en-US" sz="4800" dirty="0" smtClean="0">
                <a:solidFill>
                  <a:srgbClr val="FFFF00"/>
                </a:solidFill>
              </a:rPr>
              <a:t> Pollution Control?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7800" y="1185863"/>
            <a:ext cx="87614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36650" lvl="2" indent="-222250">
              <a:spcBef>
                <a:spcPct val="50000"/>
              </a:spcBef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pic>
        <p:nvPicPr>
          <p:cNvPr id="1028" name="Picture 4" descr="http://www.ez-dumpster.ca/images/index-img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100" t="12353" r="17081" b="10294"/>
          <a:stretch>
            <a:fillRect/>
          </a:stretch>
        </p:blipFill>
        <p:spPr bwMode="auto">
          <a:xfrm>
            <a:off x="656543" y="2122247"/>
            <a:ext cx="5216715" cy="3116537"/>
          </a:xfrm>
          <a:prstGeom prst="rect">
            <a:avLst/>
          </a:prstGeom>
          <a:noFill/>
        </p:spPr>
      </p:pic>
      <p:pic>
        <p:nvPicPr>
          <p:cNvPr id="1029" name="Picture 5" descr="S:\Environmental\_APN Project Listing\085\085-101-19 YMCA Camp Campbell\01-21-2010\100_1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029" y="2259735"/>
            <a:ext cx="5219131" cy="3921708"/>
          </a:xfrm>
          <a:prstGeom prst="rect">
            <a:avLst/>
          </a:prstGeom>
          <a:noFill/>
        </p:spPr>
      </p:pic>
      <p:sp>
        <p:nvSpPr>
          <p:cNvPr id="73730" name="AutoShape 2" descr="https://www.co.iredell.nc.us/ImageRepository/Path?filePath=%2Fdocuments%5CIntranet%5C73%2FPolluted+stormwater+running+off+the+street+into+a+drain+off+the+curb_20150407154931746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b="12679"/>
          <a:stretch>
            <a:fillRect/>
          </a:stretch>
        </p:blipFill>
        <p:spPr bwMode="auto">
          <a:xfrm>
            <a:off x="1549619" y="2534937"/>
            <a:ext cx="5977338" cy="412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 descr="https://www.co.iredell.nc.us/ImageRepository/Path?filePath=%2Fdocuments%5CIntranet%5C73%2FPolluted+stormwater+running+off+the+street+into+a+drain+off+the+curb_2015040715493174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6622" y="2714324"/>
            <a:ext cx="6966183" cy="3854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County Rainfall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9398" name="Picture 14" descr="H:\My Documents1\Erosion Control\santacruz_24HRpreci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888" y="1158875"/>
            <a:ext cx="52387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4049486" y="1295400"/>
            <a:ext cx="627017" cy="29826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11931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Site House Keeping &amp; Construction Waste Control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Concrete / Paint Washouts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1446" name="Picture 8" descr="http://www.mesmer.us/pv/pics/concretehosewashou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8300" y="1138238"/>
            <a:ext cx="42259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10" descr="http://ccsohio.com/images/img859503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0" y="3138488"/>
            <a:ext cx="4473575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Concrete / Paint Washouts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3494" name="Picture 9" descr="http://www.socalsandbags.com/IMG_043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60438" y="1174750"/>
            <a:ext cx="6986587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Site House Keeping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532" y="1039628"/>
            <a:ext cx="7007242" cy="553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Site House Keeping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282" y="1297005"/>
            <a:ext cx="6869229" cy="515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Site House Keeping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101" y="1161700"/>
            <a:ext cx="71628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476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Site House Keeping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027" y="1208541"/>
            <a:ext cx="7113070" cy="531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C21DC"/>
            </a:gs>
            <a:gs pos="100000">
              <a:srgbClr val="0D0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>
          <a:xfrm>
            <a:off x="685800" y="1828800"/>
            <a:ext cx="7772400" cy="4267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FontTx/>
              <a:buChar char="•"/>
              <a:defRPr/>
            </a:pPr>
            <a:endParaRPr lang="en-US" sz="1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rgbClr val="FFFFFF"/>
              </a:buClr>
              <a:defRPr/>
            </a:pPr>
            <a:endParaRPr lang="en-U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69639" name="Picture 12" descr="Nelson_000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4225" y="1214438"/>
            <a:ext cx="7729538" cy="5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477838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Erosion / Drainage Control &amp; Geotechnical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C21DC"/>
            </a:gs>
            <a:gs pos="100000">
              <a:srgbClr val="0D0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0" y="48895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Erosion / Drainage Control &amp; Geotechnical Issues</a:t>
            </a:r>
          </a:p>
        </p:txBody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>
          <a:xfrm>
            <a:off x="685800" y="1828800"/>
            <a:ext cx="7772400" cy="4267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FontTx/>
              <a:buChar char="•"/>
              <a:defRPr/>
            </a:pPr>
            <a:endParaRPr lang="en-US" sz="1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rgbClr val="FFFFFF"/>
              </a:buClr>
              <a:defRPr/>
            </a:pPr>
            <a:endParaRPr lang="en-U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70664" name="Picture 10" descr="Beach Drive_01-03-06_#000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4825" y="1190625"/>
            <a:ext cx="3484563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11" descr="Beach Drive_01-03-06_#001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40288" y="1198563"/>
            <a:ext cx="3500437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What is it Important?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7800" y="1185863"/>
            <a:ext cx="87614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36650" lvl="2" indent="-222250">
              <a:spcBef>
                <a:spcPct val="50000"/>
              </a:spcBef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pic>
        <p:nvPicPr>
          <p:cNvPr id="74754" name="Picture 2" descr="http://novato.org/Home/ShowImage?id=171&amp;t=63558044122460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870" y="1643062"/>
            <a:ext cx="8208130" cy="469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C21DC"/>
            </a:gs>
            <a:gs pos="100000">
              <a:srgbClr val="0D0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0" y="48895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Erosion / Drainage Control &amp; Geotechnical Issues</a:t>
            </a:r>
          </a:p>
        </p:txBody>
      </p:sp>
      <p:sp>
        <p:nvSpPr>
          <p:cNvPr id="71684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71685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>
          <a:xfrm>
            <a:off x="685800" y="1828800"/>
            <a:ext cx="7772400" cy="4267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FontTx/>
              <a:buChar char="•"/>
              <a:defRPr/>
            </a:pPr>
            <a:endParaRPr lang="en-US" sz="1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rgbClr val="FFFFFF"/>
              </a:buClr>
              <a:defRPr/>
            </a:pPr>
            <a:endParaRPr lang="en-U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71688" name="Picture 9" descr="Nelson_000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8525" y="1227138"/>
            <a:ext cx="75009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C21DC"/>
            </a:gs>
            <a:gs pos="100000">
              <a:srgbClr val="0D0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0" y="48895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Tips &amp; Recommendations for Wet Weather Preparedness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1684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71685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>
          <a:xfrm>
            <a:off x="685800" y="1828800"/>
            <a:ext cx="7772400" cy="4267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FontTx/>
              <a:buChar char="•"/>
              <a:defRPr/>
            </a:pPr>
            <a:endParaRPr lang="en-US" sz="1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rgbClr val="FFFFFF"/>
              </a:buClr>
              <a:defRPr/>
            </a:pPr>
            <a:endParaRPr lang="en-U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656924" y="2425516"/>
            <a:ext cx="8001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Keep extra material on site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Utilize the States “Rain Event Action Plan” (REAP) checklist</a:t>
            </a:r>
            <a:endParaRPr lang="en-US" sz="2800" b="1" dirty="0" smtClean="0">
              <a:latin typeface="Arial" charset="0"/>
              <a:cs typeface="Arial" charset="0"/>
            </a:endParaRP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Train subs and crews</a:t>
            </a:r>
            <a:endParaRPr lang="en-US" sz="2800" b="1" dirty="0">
              <a:latin typeface="Arial" charset="0"/>
              <a:cs typeface="Arial" charset="0"/>
            </a:endParaRP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Arial" charset="0"/>
                <a:cs typeface="Arial" charset="0"/>
              </a:rPr>
              <a:t>Check on your site when it’s raining</a:t>
            </a:r>
            <a:endParaRPr lang="en-US" sz="2800" b="1" dirty="0">
              <a:latin typeface="Arial" charset="0"/>
              <a:cs typeface="Arial" charset="0"/>
            </a:endParaRPr>
          </a:p>
          <a:p>
            <a:pPr marL="341313" indent="-341313">
              <a:spcBef>
                <a:spcPct val="50000"/>
              </a:spcBef>
            </a:pPr>
            <a:endParaRPr lang="en-US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C21DC"/>
            </a:gs>
            <a:gs pos="100000">
              <a:srgbClr val="0D0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30250" y="48895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We’re Here to Help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1684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71685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>
          <a:xfrm>
            <a:off x="685800" y="1828800"/>
            <a:ext cx="7772400" cy="4267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FontTx/>
              <a:buChar char="•"/>
              <a:defRPr/>
            </a:pPr>
            <a:endParaRPr lang="en-US" sz="1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rgbClr val="FFFFFF"/>
              </a:buClr>
              <a:defRPr/>
            </a:pPr>
            <a:endParaRPr lang="en-U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0" y="1308986"/>
            <a:ext cx="9144000" cy="650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  <a:r>
              <a:rPr lang="en-US" b="1" u="sng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City of Capitola</a:t>
            </a:r>
          </a:p>
          <a:p>
            <a:pPr marL="341313" lvl="1" indent="-341313">
              <a:spcBef>
                <a:spcPts val="600"/>
              </a:spcBef>
            </a:pPr>
            <a:r>
              <a:rPr lang="en-US" sz="2000" b="1" dirty="0" smtClean="0">
                <a:latin typeface="Arial" charset="0"/>
                <a:cs typeface="Arial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Brian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VanSon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1800" b="1" u="sng" dirty="0" smtClean="0">
                <a:latin typeface="Arial" pitchFamily="34" charset="0"/>
                <a:cs typeface="Arial" pitchFamily="34" charset="0"/>
                <a:hlinkClick r:id="rId2"/>
              </a:rPr>
              <a:t>bvanson@ci.capitola.ca.us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; 831-475-7300</a:t>
            </a:r>
          </a:p>
          <a:p>
            <a:pPr marL="341313" lvl="1" indent="-341313">
              <a:spcBef>
                <a:spcPts val="600"/>
              </a:spcBef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Danielle Uharriet - </a:t>
            </a:r>
            <a:r>
              <a:rPr lang="en-US" sz="1800" b="1" u="sng" dirty="0" smtClean="0">
                <a:latin typeface="Arial" pitchFamily="34" charset="0"/>
                <a:cs typeface="Arial" pitchFamily="34" charset="0"/>
                <a:hlinkClick r:id="rId3"/>
              </a:rPr>
              <a:t>duharriet@ci.capitola.ca.us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; 831-475-7300</a:t>
            </a: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marL="341313" indent="-341313">
              <a:spcBef>
                <a:spcPts val="6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  <a:r>
              <a:rPr lang="en-US" b="1" u="sng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City of Santa Cruz</a:t>
            </a:r>
          </a:p>
          <a:p>
            <a:pPr marL="798513" lvl="1" indent="-341313">
              <a:spcBef>
                <a:spcPts val="600"/>
              </a:spcBef>
            </a:pPr>
            <a:r>
              <a:rPr lang="en-US" sz="1800" b="1" dirty="0" smtClean="0">
                <a:latin typeface="Arial" charset="0"/>
                <a:cs typeface="Arial" charset="0"/>
              </a:rPr>
              <a:t>Agnes Topp – </a:t>
            </a:r>
            <a:r>
              <a:rPr lang="en-US" sz="1800" b="1" dirty="0" smtClean="0">
                <a:latin typeface="Arial" charset="0"/>
                <a:cs typeface="Arial" charset="0"/>
                <a:hlinkClick r:id="rId4"/>
              </a:rPr>
              <a:t>Atopp@cityofsantacruz.com</a:t>
            </a:r>
            <a:r>
              <a:rPr lang="en-US" sz="1800" b="1" dirty="0" smtClean="0">
                <a:latin typeface="Arial" charset="0"/>
                <a:cs typeface="Arial" charset="0"/>
              </a:rPr>
              <a:t>; 831-420-5423</a:t>
            </a:r>
            <a:endParaRPr lang="en-US" sz="1800" b="1" dirty="0" smtClean="0">
              <a:latin typeface="Arial" charset="0"/>
              <a:cs typeface="Arial" charset="0"/>
            </a:endParaRPr>
          </a:p>
          <a:p>
            <a:pPr marL="341313" indent="-341313">
              <a:spcBef>
                <a:spcPts val="6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  <a:r>
              <a:rPr lang="en-US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City of Scotts Valley</a:t>
            </a:r>
          </a:p>
          <a:p>
            <a:pPr marL="341313" lvl="1" indent="-341313">
              <a:spcBef>
                <a:spcPts val="600"/>
              </a:spcBef>
            </a:pPr>
            <a:r>
              <a:rPr lang="en-US" sz="2000" b="1" dirty="0" smtClean="0">
                <a:latin typeface="Arial" charset="0"/>
                <a:cs typeface="Arial" charset="0"/>
              </a:rPr>
              <a:t>	</a:t>
            </a:r>
            <a:r>
              <a:rPr lang="en-US" sz="1800" b="1" dirty="0" smtClean="0">
                <a:latin typeface="Arial" charset="0"/>
                <a:cs typeface="Arial" charset="0"/>
              </a:rPr>
              <a:t>Kimarie Jones – </a:t>
            </a:r>
            <a:r>
              <a:rPr lang="en-US" sz="1800" b="1" dirty="0" smtClean="0">
                <a:latin typeface="Arial" charset="0"/>
                <a:cs typeface="Arial" charset="0"/>
                <a:hlinkClick r:id="rId5"/>
              </a:rPr>
              <a:t>kjones@scottsvalley.org</a:t>
            </a:r>
            <a:r>
              <a:rPr lang="en-US" sz="1800" b="1" dirty="0" smtClean="0">
                <a:latin typeface="Arial" charset="0"/>
                <a:cs typeface="Arial" charset="0"/>
              </a:rPr>
              <a:t>; 831-438-5854</a:t>
            </a:r>
          </a:p>
          <a:p>
            <a:pPr marL="341313" lvl="1" indent="-341313">
              <a:spcBef>
                <a:spcPts val="600"/>
              </a:spcBef>
            </a:pPr>
            <a:r>
              <a:rPr lang="en-US" b="1" dirty="0" smtClean="0">
                <a:latin typeface="Arial" charset="0"/>
                <a:cs typeface="Arial" charset="0"/>
              </a:rPr>
              <a:t>	</a:t>
            </a:r>
            <a:r>
              <a:rPr lang="en-US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City </a:t>
            </a:r>
            <a:r>
              <a:rPr lang="en-US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of </a:t>
            </a:r>
            <a:r>
              <a:rPr lang="en-US" b="1" u="sng" dirty="0" smtClean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Watsonville</a:t>
            </a:r>
            <a:endParaRPr lang="en-US" b="1" u="sng" dirty="0" smtClean="0">
              <a:solidFill>
                <a:schemeClr val="tx2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marL="341313" lvl="1" indent="-341313">
              <a:spcBef>
                <a:spcPts val="600"/>
              </a:spcBef>
            </a:pPr>
            <a:endParaRPr lang="en-US" sz="2000" b="1" dirty="0" smtClean="0">
              <a:latin typeface="Arial" charset="0"/>
              <a:cs typeface="Arial" charset="0"/>
            </a:endParaRPr>
          </a:p>
          <a:p>
            <a:pPr marL="341313" lvl="1" indent="-341313">
              <a:spcBef>
                <a:spcPts val="600"/>
              </a:spcBef>
            </a:pPr>
            <a:endParaRPr lang="en-US" sz="2000" b="1" u="sng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341313" lvl="1" indent="-341313">
              <a:spcBef>
                <a:spcPts val="600"/>
              </a:spcBef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	</a:t>
            </a:r>
            <a:r>
              <a:rPr lang="en-US" b="1" u="sng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County of Santa Cruz</a:t>
            </a:r>
          </a:p>
          <a:p>
            <a:pPr marL="341313" lvl="1" indent="-341313">
              <a:spcBef>
                <a:spcPts val="600"/>
              </a:spcBef>
            </a:pPr>
            <a:r>
              <a:rPr lang="en-US" sz="2000" b="1" dirty="0" smtClean="0">
                <a:latin typeface="Arial" charset="0"/>
                <a:cs typeface="Arial" charset="0"/>
              </a:rPr>
              <a:t>	</a:t>
            </a:r>
            <a:r>
              <a:rPr lang="en-US" sz="1800" b="1" dirty="0" smtClean="0">
                <a:latin typeface="Arial" charset="0"/>
                <a:cs typeface="Arial" charset="0"/>
              </a:rPr>
              <a:t>Kent Edler – </a:t>
            </a:r>
            <a:r>
              <a:rPr lang="en-US" sz="1800" b="1" dirty="0" smtClean="0">
                <a:latin typeface="Arial" charset="0"/>
                <a:cs typeface="Arial" charset="0"/>
                <a:hlinkClick r:id="rId6"/>
              </a:rPr>
              <a:t>Kent.Edler@santacruzcounty.us</a:t>
            </a:r>
            <a:r>
              <a:rPr lang="en-US" sz="1800" b="1" dirty="0" smtClean="0">
                <a:latin typeface="Arial" charset="0"/>
                <a:cs typeface="Arial" charset="0"/>
              </a:rPr>
              <a:t>; 831-454-3168</a:t>
            </a:r>
            <a:endParaRPr lang="en-US" sz="1800" b="1" dirty="0" smtClean="0">
              <a:latin typeface="Arial" charset="0"/>
              <a:cs typeface="Arial" charset="0"/>
            </a:endParaRPr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 sz="2800" b="1" dirty="0" smtClean="0">
              <a:latin typeface="Arial" charset="0"/>
              <a:cs typeface="Arial" charset="0"/>
            </a:endParaRPr>
          </a:p>
          <a:p>
            <a:pPr marL="341313" indent="-341313">
              <a:spcBef>
                <a:spcPct val="50000"/>
              </a:spcBef>
            </a:pPr>
            <a:endParaRPr lang="en-US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C21DC"/>
            </a:gs>
            <a:gs pos="100000">
              <a:srgbClr val="0D0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244475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Thank You for Attending!</a:t>
            </a:r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72710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>
          <a:xfrm>
            <a:off x="685800" y="1828800"/>
            <a:ext cx="7772400" cy="4267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FFFF"/>
              </a:buClr>
              <a:buFontTx/>
              <a:buChar char="•"/>
              <a:defRPr/>
            </a:pPr>
            <a:endParaRPr lang="en-US" sz="1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rgbClr val="FFFFFF"/>
              </a:buClr>
              <a:defRPr/>
            </a:pPr>
            <a:endParaRPr lang="en-US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33925" y="67138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What is it Important?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7800" y="1185863"/>
            <a:ext cx="87614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36650" lvl="2" indent="-222250">
              <a:spcBef>
                <a:spcPct val="50000"/>
              </a:spcBef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pic>
        <p:nvPicPr>
          <p:cNvPr id="1028" name="Picture 4" descr="Image result for Stormwater pollution contr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797" y="1655785"/>
            <a:ext cx="1842702" cy="1875756"/>
          </a:xfrm>
          <a:prstGeom prst="rect">
            <a:avLst/>
          </a:prstGeom>
          <a:noFill/>
        </p:spPr>
      </p:pic>
      <p:pic>
        <p:nvPicPr>
          <p:cNvPr id="1030" name="Picture 6" descr="Image result for Stormwater pollution control no dump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4596" y="1736412"/>
            <a:ext cx="3219190" cy="1503177"/>
          </a:xfrm>
          <a:prstGeom prst="rect">
            <a:avLst/>
          </a:prstGeom>
          <a:noFill/>
        </p:spPr>
      </p:pic>
      <p:pic>
        <p:nvPicPr>
          <p:cNvPr id="1032" name="Picture 8" descr="https://encrypted-tbn1.gstatic.com/images?q=tbn:ANd9GcRR4lOT70GiMz0N3j1gqZKC7kCPC1CnIaO6y4uujgUNtxSh9RKhC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307840"/>
            <a:ext cx="3961522" cy="1896474"/>
          </a:xfrm>
          <a:prstGeom prst="rect">
            <a:avLst/>
          </a:prstGeom>
          <a:noFill/>
        </p:spPr>
      </p:pic>
      <p:pic>
        <p:nvPicPr>
          <p:cNvPr id="1034" name="Picture 10" descr="Image result for Stormwater pollution control no dumping"/>
          <p:cNvPicPr>
            <a:picLocks noChangeAspect="1" noChangeArrowheads="1"/>
          </p:cNvPicPr>
          <p:nvPr/>
        </p:nvPicPr>
        <p:blipFill rotWithShape="1">
          <a:blip r:embed="rId6" cstate="print"/>
          <a:srcRect l="2603" r="-2603"/>
          <a:stretch/>
        </p:blipFill>
        <p:spPr bwMode="auto">
          <a:xfrm>
            <a:off x="733925" y="1736413"/>
            <a:ext cx="2009775" cy="1714500"/>
          </a:xfrm>
          <a:prstGeom prst="rect">
            <a:avLst/>
          </a:prstGeom>
          <a:noFill/>
        </p:spPr>
      </p:pic>
      <p:pic>
        <p:nvPicPr>
          <p:cNvPr id="1036" name="Picture 12" descr="Image result for no dumping drains t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5987" y="3720292"/>
            <a:ext cx="3967013" cy="2639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05050" y="32978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Why it’s Important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7800" y="1185863"/>
            <a:ext cx="87614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36650" lvl="2" indent="-222250">
              <a:spcBef>
                <a:spcPct val="50000"/>
              </a:spcBef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pic>
        <p:nvPicPr>
          <p:cNvPr id="9" name="Picture 8" descr="Splnecopy15091617120.jpg"/>
          <p:cNvPicPr>
            <a:picLocks noChangeAspect="1"/>
          </p:cNvPicPr>
          <p:nvPr/>
        </p:nvPicPr>
        <p:blipFill>
          <a:blip r:embed="rId2" cstate="print"/>
          <a:srcRect l="50909" r="1818"/>
          <a:stretch>
            <a:fillRect/>
          </a:stretch>
        </p:blipFill>
        <p:spPr>
          <a:xfrm>
            <a:off x="2929751" y="970743"/>
            <a:ext cx="3519175" cy="575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7762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City and County Storm Water Programs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 cstate="email"/>
          <a:srcRect l="4967" r="3784"/>
          <a:stretch/>
        </p:blipFill>
        <p:spPr bwMode="auto">
          <a:xfrm>
            <a:off x="365760" y="1955531"/>
            <a:ext cx="3840480" cy="465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4495" t="14931" r="23108" b="4972"/>
          <a:stretch/>
        </p:blipFill>
        <p:spPr>
          <a:xfrm>
            <a:off x="4899048" y="1955531"/>
            <a:ext cx="3807345" cy="4656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676275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>
                <a:solidFill>
                  <a:srgbClr val="FFFF00"/>
                </a:solidFill>
              </a:rPr>
              <a:t>Examples of Implementation Programs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57188" y="1474788"/>
            <a:ext cx="435768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3300"/>
                </a:solidFill>
              </a:rPr>
              <a:t>Brochures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Website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Community Events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Dog Waste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Watershed and Creek Signage 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Riparian Restoration and Protection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Green Building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0066"/>
                </a:solidFill>
              </a:rPr>
              <a:t>Education Programs for Children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 dirty="0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791075" y="1486536"/>
            <a:ext cx="42005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Storm Drain Stenciling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Beach Clean-ups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Storm Sewer Mapping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Facility Inspections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 err="1">
                <a:solidFill>
                  <a:srgbClr val="FF0066"/>
                </a:solidFill>
              </a:rPr>
              <a:t>Stormwater</a:t>
            </a:r>
            <a:r>
              <a:rPr lang="en-US" dirty="0">
                <a:solidFill>
                  <a:srgbClr val="FF0066"/>
                </a:solidFill>
              </a:rPr>
              <a:t> Ordinance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Septic System Maintenance / Management Program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/>
              <a:t>Evaluation of Ordinance and Policies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Inspections</a:t>
            </a:r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463925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</a:rPr>
              <a:t>How to stay in Compliance…..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58788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00038" y="1603375"/>
            <a:ext cx="8572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spcBef>
                <a:spcPct val="50000"/>
              </a:spcBef>
            </a:pPr>
            <a:endParaRPr lang="en-US"/>
          </a:p>
          <a:p>
            <a:pPr marL="341313" indent="-341313">
              <a:spcBef>
                <a:spcPct val="50000"/>
              </a:spcBef>
            </a:pPr>
            <a:endParaRPr lang="en-US"/>
          </a:p>
          <a:p>
            <a:pPr marL="341313" indent="-341313"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ct Template">
  <a:themeElements>
    <a:clrScheme name="">
      <a:dk1>
        <a:srgbClr val="000000"/>
      </a:dk1>
      <a:lt1>
        <a:srgbClr val="FFFFFF"/>
      </a:lt1>
      <a:dk2>
        <a:srgbClr val="3A585A"/>
      </a:dk2>
      <a:lt2>
        <a:srgbClr val="FFFFCC"/>
      </a:lt2>
      <a:accent1>
        <a:srgbClr val="499EAF"/>
      </a:accent1>
      <a:accent2>
        <a:srgbClr val="376D6C"/>
      </a:accent2>
      <a:accent3>
        <a:srgbClr val="AEB4B5"/>
      </a:accent3>
      <a:accent4>
        <a:srgbClr val="DADADA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Project Template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600" dirty="0" smtClean="0">
            <a:solidFill>
              <a:srgbClr val="FF0000"/>
            </a:solidFill>
          </a:defRPr>
        </a:defPPr>
      </a:lstStyle>
    </a:txDef>
  </a:objectDefaults>
  <a:extraClrSchemeLst>
    <a:extraClrScheme>
      <a:clrScheme name="Project Template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Template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Template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Template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3A585A"/>
    </a:dk2>
    <a:lt2>
      <a:srgbClr val="FFFFCC"/>
    </a:lt2>
    <a:accent1>
      <a:srgbClr val="499EAF"/>
    </a:accent1>
    <a:accent2>
      <a:srgbClr val="376D6C"/>
    </a:accent2>
    <a:accent3>
      <a:srgbClr val="AEB4B5"/>
    </a:accent3>
    <a:accent4>
      <a:srgbClr val="DADADA"/>
    </a:accent4>
    <a:accent5>
      <a:srgbClr val="B1CCD4"/>
    </a:accent5>
    <a:accent6>
      <a:srgbClr val="316261"/>
    </a:accent6>
    <a:hlink>
      <a:srgbClr val="CCFFCC"/>
    </a:hlink>
    <a:folHlink>
      <a:srgbClr val="CC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S:\Development Review\Templates\Project Template.pot</Template>
  <TotalTime>19006</TotalTime>
  <Words>299</Words>
  <Application>Microsoft Office PowerPoint</Application>
  <PresentationFormat>On-screen Show (4:3)</PresentationFormat>
  <Paragraphs>108</Paragraphs>
  <Slides>43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Project Template</vt:lpstr>
      <vt:lpstr>Stormwater Pollution Control Training (AKA Wet Weather 101)       September 2015</vt:lpstr>
      <vt:lpstr>Stormwater Pollution / Erosion and Sediment Control Overview</vt:lpstr>
      <vt:lpstr>What is Stormwater Pollution Control?</vt:lpstr>
      <vt:lpstr>What is it Important?</vt:lpstr>
      <vt:lpstr>What is it Important?</vt:lpstr>
      <vt:lpstr>Why it’s Important</vt:lpstr>
      <vt:lpstr>City and County Storm Water Programs</vt:lpstr>
      <vt:lpstr>Examples of Implementation Programs</vt:lpstr>
      <vt:lpstr>How to stay in Compliance…..</vt:lpstr>
      <vt:lpstr>Erosion and Sediment Control</vt:lpstr>
      <vt:lpstr>The Good, The Bad and the Ugly</vt:lpstr>
      <vt:lpstr>The Good</vt:lpstr>
      <vt:lpstr>The Good</vt:lpstr>
      <vt:lpstr>The Good</vt:lpstr>
      <vt:lpstr>The Good</vt:lpstr>
      <vt:lpstr>The Good</vt:lpstr>
      <vt:lpstr>The Good</vt:lpstr>
      <vt:lpstr>The Sorta Good</vt:lpstr>
      <vt:lpstr>The Bad</vt:lpstr>
      <vt:lpstr>The Bad</vt:lpstr>
      <vt:lpstr>The Bad</vt:lpstr>
      <vt:lpstr>The Bad</vt:lpstr>
      <vt:lpstr>The Bad</vt:lpstr>
      <vt:lpstr>The Bad</vt:lpstr>
      <vt:lpstr>The Could be Better</vt:lpstr>
      <vt:lpstr>The Ugly</vt:lpstr>
      <vt:lpstr>The Ugly</vt:lpstr>
      <vt:lpstr>The Really, Really Ugly</vt:lpstr>
      <vt:lpstr>The Really, Really Ugly</vt:lpstr>
      <vt:lpstr>County Rainfall</vt:lpstr>
      <vt:lpstr>Site House Keeping &amp; Construction Waste Control</vt:lpstr>
      <vt:lpstr>Concrete / Paint Washouts</vt:lpstr>
      <vt:lpstr>Concrete / Paint Washouts</vt:lpstr>
      <vt:lpstr>Site House Keeping</vt:lpstr>
      <vt:lpstr>Site House Keeping</vt:lpstr>
      <vt:lpstr>Site House Keeping</vt:lpstr>
      <vt:lpstr>Site House Keeping</vt:lpstr>
      <vt:lpstr>Erosion / Drainage Control &amp; Geotechnical Issues</vt:lpstr>
      <vt:lpstr>Erosion / Drainage Control &amp; Geotechnical Issues</vt:lpstr>
      <vt:lpstr>Erosion / Drainage Control &amp; Geotechnical Issues</vt:lpstr>
      <vt:lpstr>Tips &amp; Recommendations for Wet Weather Preparedness</vt:lpstr>
      <vt:lpstr>We’re Here to Help</vt:lpstr>
      <vt:lpstr>Thank You for Attending!</vt:lpstr>
    </vt:vector>
  </TitlesOfParts>
  <Company>County of Santa Cruz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Number: XX Assessor’s Parcel Number(s): XX Applicant: XX Owner:  XX</dc:title>
  <dc:creator>pln795</dc:creator>
  <cp:lastModifiedBy>pln953</cp:lastModifiedBy>
  <cp:revision>429</cp:revision>
  <dcterms:created xsi:type="dcterms:W3CDTF">2007-07-02T20:31:33Z</dcterms:created>
  <dcterms:modified xsi:type="dcterms:W3CDTF">2015-09-21T18:04:43Z</dcterms:modified>
</cp:coreProperties>
</file>